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1931940"/>
          </a:xfrm>
        </p:spPr>
        <p:txBody>
          <a:bodyPr/>
          <a:lstStyle/>
          <a:p>
            <a:pPr algn="ctr"/>
            <a:r>
              <a:rPr lang="en-US" sz="3200" b="1" dirty="0" smtClean="0"/>
              <a:t>Accomack County Dept. of Public Safety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TEMS 13</a:t>
            </a:r>
            <a:r>
              <a:rPr lang="en-US" sz="3200" b="1" baseline="30000" dirty="0" smtClean="0"/>
              <a:t>th</a:t>
            </a:r>
            <a:r>
              <a:rPr lang="en-US" sz="3200" b="1" dirty="0" smtClean="0"/>
              <a:t> EDITION EMS PROTOCOLS </a:t>
            </a:r>
            <a:br>
              <a:rPr lang="en-US" sz="3200" b="1" dirty="0" smtClean="0"/>
            </a:br>
            <a:r>
              <a:rPr lang="en-US" sz="3200" b="1" dirty="0" smtClean="0"/>
              <a:t>PROVIDER ROLLOUT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7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Protocols Removed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IV Protocol</a:t>
            </a:r>
          </a:p>
          <a:p>
            <a:r>
              <a:rPr lang="en-US" dirty="0" smtClean="0"/>
              <a:t>Diving Emergencies</a:t>
            </a:r>
          </a:p>
          <a:p>
            <a:r>
              <a:rPr lang="en-US" dirty="0" smtClean="0"/>
              <a:t>Pediatric Cardiac Arrest/Bradycardia/ROSC – incorporated into one protocol for all ages</a:t>
            </a:r>
          </a:p>
          <a:p>
            <a:r>
              <a:rPr lang="en-US" dirty="0" smtClean="0"/>
              <a:t>Pediatric Airway/Oxygenation/Ventilation – incorporated into one protocol for all ages</a:t>
            </a:r>
          </a:p>
          <a:p>
            <a:r>
              <a:rPr lang="en-US" dirty="0" smtClean="0"/>
              <a:t>Pediatric Allergic Reaction/Anaphylaxis – incorporated into one protocol for all ages</a:t>
            </a:r>
          </a:p>
          <a:p>
            <a:r>
              <a:rPr lang="en-US" dirty="0" smtClean="0"/>
              <a:t>Pediatric Burns – incorporated into one protocol for all ages</a:t>
            </a:r>
          </a:p>
          <a:p>
            <a:r>
              <a:rPr lang="en-US" dirty="0" smtClean="0"/>
              <a:t>Pediatric Hyper/Hypoglycemia – incorporated into one protocol for all ages</a:t>
            </a:r>
          </a:p>
          <a:p>
            <a:r>
              <a:rPr lang="en-US" dirty="0" smtClean="0"/>
              <a:t>Pediatric Nausea/Vomiting – incorporated into one protocol for all ages</a:t>
            </a:r>
          </a:p>
          <a:p>
            <a:r>
              <a:rPr lang="en-US" dirty="0" smtClean="0"/>
              <a:t>Pediatric Pain – incorporated into one protocol for all ages</a:t>
            </a:r>
          </a:p>
          <a:p>
            <a:r>
              <a:rPr lang="en-US" dirty="0" smtClean="0"/>
              <a:t>Pediatric Seizure – incorporated into one protocol for all ages</a:t>
            </a:r>
          </a:p>
          <a:p>
            <a:r>
              <a:rPr lang="en-US" dirty="0" smtClean="0"/>
              <a:t>Pediatric Toxicological Emergencies – incorporated into one protocol for all 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30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Pages Added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Lifevest</a:t>
            </a:r>
            <a:endParaRPr lang="en-US" dirty="0" smtClean="0"/>
          </a:p>
          <a:p>
            <a:r>
              <a:rPr lang="en-US" dirty="0" smtClean="0"/>
              <a:t>IO – including new site for distal femur in pediatric – physician order</a:t>
            </a:r>
          </a:p>
          <a:p>
            <a:r>
              <a:rPr lang="en-US" dirty="0" smtClean="0"/>
              <a:t>IV</a:t>
            </a:r>
          </a:p>
          <a:p>
            <a:r>
              <a:rPr lang="en-US" dirty="0" smtClean="0"/>
              <a:t>Existing catheter access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Epinephrine Drip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1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IV/DRUG BOX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 ADDED</a:t>
            </a:r>
          </a:p>
          <a:p>
            <a:pPr lvl="1"/>
            <a:r>
              <a:rPr lang="en-US" dirty="0" smtClean="0"/>
              <a:t>Ketamine</a:t>
            </a:r>
          </a:p>
          <a:p>
            <a:pPr lvl="1"/>
            <a:r>
              <a:rPr lang="en-US" dirty="0" smtClean="0"/>
              <a:t>Dextrose 10%</a:t>
            </a:r>
          </a:p>
          <a:p>
            <a:pPr lvl="1"/>
            <a:r>
              <a:rPr lang="en-US" dirty="0" smtClean="0"/>
              <a:t>Epinephrine – push </a:t>
            </a:r>
            <a:r>
              <a:rPr lang="en-US" dirty="0" err="1" smtClean="0"/>
              <a:t>pressor</a:t>
            </a:r>
            <a:endParaRPr lang="en-US" dirty="0" smtClean="0"/>
          </a:p>
          <a:p>
            <a:r>
              <a:rPr lang="en-US" dirty="0" smtClean="0"/>
              <a:t>EASTERN SHORE MEDICATIONS TO BE ADDED</a:t>
            </a:r>
          </a:p>
          <a:p>
            <a:pPr lvl="1"/>
            <a:r>
              <a:rPr lang="en-US" dirty="0" smtClean="0"/>
              <a:t>Ibuprofen PO tablets (IV Box)</a:t>
            </a:r>
          </a:p>
          <a:p>
            <a:pPr lvl="1"/>
            <a:r>
              <a:rPr lang="en-US" dirty="0" smtClean="0"/>
              <a:t>Acetaminophen tablets (IV Box)</a:t>
            </a:r>
          </a:p>
          <a:p>
            <a:pPr lvl="1"/>
            <a:r>
              <a:rPr lang="en-US" dirty="0" smtClean="0"/>
              <a:t>Ondansetron (Zofran) – one vial moved Drug Box to IV Box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IV/DRUG BOX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MEDICATIONS REMOVED</a:t>
            </a:r>
          </a:p>
          <a:p>
            <a:pPr lvl="1"/>
            <a:r>
              <a:rPr lang="en-US" dirty="0" smtClean="0"/>
              <a:t>Dextrose 50%</a:t>
            </a:r>
          </a:p>
          <a:p>
            <a:pPr lvl="1"/>
            <a:r>
              <a:rPr lang="en-US" dirty="0" smtClean="0"/>
              <a:t>Lorazepam (Ativan)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77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TEMS Protocols can be implemented at the discretion of the agency’ OMD anytime after April 1, 2020.  Our goal is April 15</a:t>
            </a:r>
            <a:r>
              <a:rPr lang="en-US" baseline="30000" dirty="0" smtClean="0"/>
              <a:t>th</a:t>
            </a:r>
            <a:r>
              <a:rPr lang="en-US" dirty="0" smtClean="0"/>
              <a:t>.  </a:t>
            </a:r>
          </a:p>
          <a:p>
            <a:r>
              <a:rPr lang="en-US" dirty="0" smtClean="0"/>
              <a:t>Training Requirements</a:t>
            </a:r>
          </a:p>
          <a:p>
            <a:pPr lvl="1"/>
            <a:r>
              <a:rPr lang="en-US" dirty="0" smtClean="0"/>
              <a:t>Complete Online Protocol Training (View 3 Presentations)</a:t>
            </a:r>
          </a:p>
          <a:p>
            <a:pPr lvl="1"/>
            <a:r>
              <a:rPr lang="en-US" dirty="0" smtClean="0"/>
              <a:t>Successfully complete skills assessment (on-shift, in station)</a:t>
            </a:r>
          </a:p>
          <a:p>
            <a:pPr lvl="1"/>
            <a:r>
              <a:rPr lang="en-US" dirty="0" smtClean="0"/>
              <a:t>Administration will announce official “live date” once all training is completed</a:t>
            </a:r>
          </a:p>
          <a:p>
            <a:pPr lvl="1"/>
            <a:r>
              <a:rPr lang="en-US" dirty="0" smtClean="0"/>
              <a:t>New medications will be placed in the boxes on April 1</a:t>
            </a:r>
            <a:r>
              <a:rPr lang="en-US" baseline="30000" dirty="0" smtClean="0"/>
              <a:t>st</a:t>
            </a:r>
            <a:r>
              <a:rPr lang="en-US" dirty="0" smtClean="0"/>
              <a:t>.</a:t>
            </a:r>
          </a:p>
          <a:p>
            <a:pPr lvl="1"/>
            <a:r>
              <a:rPr lang="en-US" smtClean="0"/>
              <a:t>NEW MEDICATIONS ARE NOT TO BE USED UNTIL NEW PROTOCOL TRAINING IS COMPLETED!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743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Changes to Specific Protocols</a:t>
            </a:r>
          </a:p>
          <a:p>
            <a:r>
              <a:rPr lang="en-US" dirty="0" smtClean="0"/>
              <a:t>New Medications</a:t>
            </a:r>
          </a:p>
          <a:p>
            <a:r>
              <a:rPr lang="en-US" dirty="0" smtClean="0"/>
              <a:t>Retiring Medications</a:t>
            </a:r>
          </a:p>
          <a:p>
            <a:r>
              <a:rPr lang="en-US" dirty="0" smtClean="0"/>
              <a:t>Changes to Eastern Shore IV/Drug Boxes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54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4546"/>
            <a:ext cx="8761413" cy="728480"/>
          </a:xfrm>
        </p:spPr>
        <p:txBody>
          <a:bodyPr/>
          <a:lstStyle/>
          <a:p>
            <a:r>
              <a:rPr lang="en-US" dirty="0" smtClean="0"/>
              <a:t>Changes to Specific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Anaphylaxis</a:t>
            </a:r>
          </a:p>
          <a:p>
            <a:pPr lvl="1"/>
            <a:r>
              <a:rPr lang="en-US" dirty="0" smtClean="0"/>
              <a:t>Added “Push </a:t>
            </a:r>
            <a:r>
              <a:rPr lang="en-US" dirty="0" err="1" smtClean="0"/>
              <a:t>Pressor</a:t>
            </a:r>
            <a:r>
              <a:rPr lang="en-US" dirty="0" smtClean="0"/>
              <a:t>” </a:t>
            </a:r>
            <a:r>
              <a:rPr lang="en-US" dirty="0" err="1" smtClean="0"/>
              <a:t>Epinepherine</a:t>
            </a:r>
            <a:r>
              <a:rPr lang="en-US" dirty="0" smtClean="0"/>
              <a:t> added</a:t>
            </a:r>
          </a:p>
          <a:p>
            <a:r>
              <a:rPr lang="en-US" dirty="0" smtClean="0"/>
              <a:t>Bites and Stings</a:t>
            </a:r>
          </a:p>
          <a:p>
            <a:pPr lvl="1"/>
            <a:r>
              <a:rPr lang="en-US" dirty="0" smtClean="0"/>
              <a:t>Alcohol removed under Marine Life Stings (now Jellyfish or Man-O-War)</a:t>
            </a:r>
          </a:p>
          <a:p>
            <a:r>
              <a:rPr lang="en-US" dirty="0" smtClean="0"/>
              <a:t>Bleeding Control</a:t>
            </a:r>
          </a:p>
          <a:p>
            <a:pPr lvl="1"/>
            <a:r>
              <a:rPr lang="en-US" dirty="0" smtClean="0"/>
              <a:t>New Protocol!</a:t>
            </a:r>
          </a:p>
          <a:p>
            <a:r>
              <a:rPr lang="en-US" dirty="0" smtClean="0"/>
              <a:t>Bradycardia</a:t>
            </a:r>
          </a:p>
          <a:p>
            <a:pPr lvl="1"/>
            <a:r>
              <a:rPr lang="en-US" dirty="0" smtClean="0"/>
              <a:t>Midazolam (Versed) dose changed to 2.5 mg IN/IM/IV/IO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45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Specific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Breathing Difficulty</a:t>
            </a:r>
          </a:p>
          <a:p>
            <a:pPr lvl="1"/>
            <a:r>
              <a:rPr lang="en-US" dirty="0" smtClean="0"/>
              <a:t>Ativan changed to Midazolam (Versed) 1mg IV for anxiety</a:t>
            </a:r>
          </a:p>
          <a:p>
            <a:pPr lvl="1"/>
            <a:r>
              <a:rPr lang="en-US" dirty="0" smtClean="0"/>
              <a:t>Pediatric dose of Albuterol changed to 2.5 mg</a:t>
            </a:r>
          </a:p>
          <a:p>
            <a:pPr lvl="1"/>
            <a:r>
              <a:rPr lang="en-US" dirty="0" smtClean="0"/>
              <a:t>Magnesium Sulfate added for pediatric patients</a:t>
            </a:r>
          </a:p>
          <a:p>
            <a:r>
              <a:rPr lang="en-US" dirty="0" smtClean="0"/>
              <a:t>Carbon Monoxide/</a:t>
            </a:r>
            <a:r>
              <a:rPr lang="en-US" dirty="0" err="1" smtClean="0"/>
              <a:t>Cyanida</a:t>
            </a:r>
            <a:endParaRPr lang="en-US" dirty="0" smtClean="0"/>
          </a:p>
          <a:p>
            <a:pPr lvl="1"/>
            <a:r>
              <a:rPr lang="en-US" dirty="0" smtClean="0"/>
              <a:t>New Protocol</a:t>
            </a:r>
          </a:p>
          <a:p>
            <a:r>
              <a:rPr lang="en-US" dirty="0" smtClean="0"/>
              <a:t>CBRNE/HAZMAT</a:t>
            </a:r>
          </a:p>
          <a:p>
            <a:pPr lvl="1"/>
            <a:r>
              <a:rPr lang="en-US" dirty="0" smtClean="0"/>
              <a:t>New Protocol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357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Specific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Combative Patient</a:t>
            </a:r>
          </a:p>
          <a:p>
            <a:r>
              <a:rPr lang="en-US" dirty="0" smtClean="0"/>
              <a:t>Non-Agitated</a:t>
            </a:r>
          </a:p>
          <a:p>
            <a:pPr lvl="1"/>
            <a:r>
              <a:rPr lang="en-US" dirty="0" smtClean="0"/>
              <a:t>Uncooperative or danger to self/others =&gt; Midazolam 2.5 mg IN/IM, can repeat</a:t>
            </a:r>
          </a:p>
          <a:p>
            <a:pPr lvl="1"/>
            <a:r>
              <a:rPr lang="en-US" dirty="0" smtClean="0"/>
              <a:t>Uncooperative or danger to self/others =&gt; Haldol 2.5 mg, can </a:t>
            </a:r>
            <a:r>
              <a:rPr lang="en-US" dirty="0" err="1" smtClean="0"/>
              <a:t>rs</a:t>
            </a:r>
            <a:endParaRPr lang="en-US" dirty="0" smtClean="0"/>
          </a:p>
          <a:p>
            <a:r>
              <a:rPr lang="en-US" dirty="0" smtClean="0"/>
              <a:t>Agitated</a:t>
            </a:r>
          </a:p>
          <a:p>
            <a:pPr lvl="1"/>
            <a:r>
              <a:rPr lang="en-US" dirty="0" smtClean="0"/>
              <a:t>IV dosing of medications removed</a:t>
            </a:r>
          </a:p>
          <a:p>
            <a:pPr lvl="1"/>
            <a:r>
              <a:rPr lang="en-US" dirty="0" smtClean="0"/>
              <a:t>Added 1000 ml bolus for agitated patients</a:t>
            </a:r>
          </a:p>
          <a:p>
            <a:pPr lvl="1"/>
            <a:r>
              <a:rPr lang="en-US" dirty="0" smtClean="0"/>
              <a:t>Uncooperative/Agitated Dosing</a:t>
            </a:r>
          </a:p>
          <a:p>
            <a:pPr lvl="2"/>
            <a:r>
              <a:rPr lang="en-US" dirty="0" smtClean="0"/>
              <a:t>Haldol 5 mg/IM w/ repeat dosing</a:t>
            </a:r>
          </a:p>
          <a:p>
            <a:pPr lvl="1"/>
            <a:r>
              <a:rPr lang="en-US" dirty="0" smtClean="0"/>
              <a:t>Consider using ½ doses in the elderly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556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Specific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Crush Syndrome</a:t>
            </a:r>
          </a:p>
          <a:p>
            <a:pPr lvl="1"/>
            <a:r>
              <a:rPr lang="en-US" dirty="0" smtClean="0"/>
              <a:t>Morphine and Fentanyl Removed (Refer to Pain Management protocol)</a:t>
            </a:r>
          </a:p>
          <a:p>
            <a:r>
              <a:rPr lang="en-US" dirty="0" smtClean="0"/>
              <a:t>Cardiac Arrest</a:t>
            </a:r>
          </a:p>
          <a:p>
            <a:pPr lvl="1"/>
            <a:r>
              <a:rPr lang="en-US" dirty="0" smtClean="0"/>
              <a:t>Lidocaine added as secondary anti-</a:t>
            </a:r>
            <a:r>
              <a:rPr lang="en-US" dirty="0" err="1" smtClean="0"/>
              <a:t>arrhthmicmic</a:t>
            </a:r>
            <a:endParaRPr lang="en-US" dirty="0" smtClean="0"/>
          </a:p>
          <a:p>
            <a:pPr lvl="1"/>
            <a:r>
              <a:rPr lang="en-US" dirty="0" smtClean="0"/>
              <a:t>Renal Failure/suspected hyperkalemia issues included</a:t>
            </a:r>
          </a:p>
          <a:p>
            <a:pPr lvl="1"/>
            <a:r>
              <a:rPr lang="en-US" dirty="0" smtClean="0"/>
              <a:t>Magnesium Sulfate and Calcium Chloride added to Pediatric Dosing</a:t>
            </a:r>
          </a:p>
          <a:p>
            <a:r>
              <a:rPr lang="en-US" dirty="0" smtClean="0"/>
              <a:t>Dialysis/Renal Failure</a:t>
            </a:r>
          </a:p>
          <a:p>
            <a:pPr lvl="1"/>
            <a:r>
              <a:rPr lang="en-US" dirty="0" smtClean="0"/>
              <a:t>Cardiac arrest treatments removed, now only refers to patients with a pulse</a:t>
            </a:r>
          </a:p>
          <a:p>
            <a:pPr lvl="1"/>
            <a:r>
              <a:rPr lang="en-US" dirty="0" smtClean="0"/>
              <a:t>Bleeding shunt removed (Refer to bleeding control protocol)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5620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Specific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Hyper/Hypoglycemia</a:t>
            </a:r>
          </a:p>
          <a:p>
            <a:pPr lvl="1"/>
            <a:r>
              <a:rPr lang="en-US" dirty="0" smtClean="0"/>
              <a:t>D50 and D25 changed to D10 with dosing reflected</a:t>
            </a:r>
          </a:p>
          <a:p>
            <a:pPr lvl="1"/>
            <a:r>
              <a:rPr lang="en-US" dirty="0" smtClean="0"/>
              <a:t>Glucagon dosage reduced for patients less than 5 years of age (0.5 mg)</a:t>
            </a:r>
          </a:p>
          <a:p>
            <a:r>
              <a:rPr lang="en-US" dirty="0" smtClean="0"/>
              <a:t>Left Ventricular Assist Device (LVAD)</a:t>
            </a:r>
          </a:p>
          <a:p>
            <a:pPr lvl="1"/>
            <a:r>
              <a:rPr lang="en-US" dirty="0" smtClean="0"/>
              <a:t>New Protocol</a:t>
            </a:r>
          </a:p>
          <a:p>
            <a:r>
              <a:rPr lang="en-US" dirty="0" smtClean="0"/>
              <a:t>Preeclampsia </a:t>
            </a:r>
          </a:p>
          <a:p>
            <a:pPr lvl="1"/>
            <a:r>
              <a:rPr lang="en-US" dirty="0" smtClean="0"/>
              <a:t>Seizure medications removed, refer to seizure protocol</a:t>
            </a:r>
          </a:p>
          <a:p>
            <a:r>
              <a:rPr lang="en-US" dirty="0" smtClean="0"/>
              <a:t>Overdose</a:t>
            </a:r>
          </a:p>
          <a:p>
            <a:pPr lvl="1"/>
            <a:r>
              <a:rPr lang="en-US" dirty="0" smtClean="0"/>
              <a:t>Naloxone (</a:t>
            </a:r>
            <a:r>
              <a:rPr lang="en-US" dirty="0" err="1" smtClean="0"/>
              <a:t>Narcan</a:t>
            </a:r>
            <a:r>
              <a:rPr lang="en-US" dirty="0" smtClean="0"/>
              <a:t>) dose changed to 1 mg IN</a:t>
            </a:r>
          </a:p>
          <a:p>
            <a:pPr lvl="1"/>
            <a:r>
              <a:rPr lang="en-US" dirty="0" smtClean="0"/>
              <a:t>Magnesium Sulfate removed</a:t>
            </a:r>
          </a:p>
          <a:p>
            <a:r>
              <a:rPr lang="en-US" dirty="0" smtClean="0"/>
              <a:t>Pain Management</a:t>
            </a:r>
          </a:p>
          <a:p>
            <a:pPr lvl="1"/>
            <a:r>
              <a:rPr lang="en-US" dirty="0" smtClean="0"/>
              <a:t>Ketamine 0.2 mg/kg IV max dose 20 mg IV or 0.5 mg/kg IN max 25 mg moved into protocol as a primary medication</a:t>
            </a:r>
          </a:p>
          <a:p>
            <a:pPr lvl="1"/>
            <a:r>
              <a:rPr lang="en-US" dirty="0" smtClean="0"/>
              <a:t>Morphine and Fentanyl moved into notes pages as other medications to consider</a:t>
            </a:r>
          </a:p>
        </p:txBody>
      </p:sp>
    </p:spTree>
    <p:extLst>
      <p:ext uri="{BB962C8B-B14F-4D97-AF65-F5344CB8AC3E}">
        <p14:creationId xmlns:p14="http://schemas.microsoft.com/office/powerpoint/2010/main" val="291193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Specific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Rehabilitation </a:t>
            </a:r>
          </a:p>
          <a:p>
            <a:pPr lvl="1"/>
            <a:r>
              <a:rPr lang="en-US" dirty="0" smtClean="0"/>
              <a:t>Re-evaluation heart rate increased to 110 bpm</a:t>
            </a:r>
          </a:p>
          <a:p>
            <a:r>
              <a:rPr lang="en-US" dirty="0" smtClean="0"/>
              <a:t>Return of Spontaneous Circulation (ROSC)</a:t>
            </a:r>
          </a:p>
          <a:p>
            <a:pPr lvl="1"/>
            <a:r>
              <a:rPr lang="en-US" dirty="0" smtClean="0"/>
              <a:t>12-lead ECG within 20 minutes of ROSC added</a:t>
            </a:r>
          </a:p>
          <a:p>
            <a:r>
              <a:rPr lang="en-US" dirty="0" smtClean="0"/>
              <a:t>Seizures</a:t>
            </a:r>
          </a:p>
          <a:p>
            <a:pPr lvl="1"/>
            <a:r>
              <a:rPr lang="en-US" dirty="0" smtClean="0"/>
              <a:t>Dosing for Midazolam (Versed) changed to 2.5 mg IV or 5 mg IN/IM</a:t>
            </a:r>
          </a:p>
          <a:p>
            <a:pPr lvl="1"/>
            <a:r>
              <a:rPr lang="en-US" dirty="0" smtClean="0"/>
              <a:t>Lorazepam (Ativan) removed </a:t>
            </a:r>
          </a:p>
          <a:p>
            <a:r>
              <a:rPr lang="en-US" dirty="0" smtClean="0"/>
              <a:t>Sepsis</a:t>
            </a:r>
          </a:p>
          <a:p>
            <a:pPr lvl="1"/>
            <a:r>
              <a:rPr lang="en-US" dirty="0" smtClean="0"/>
              <a:t>Dosing for </a:t>
            </a:r>
            <a:r>
              <a:rPr lang="en-US" dirty="0" err="1" smtClean="0"/>
              <a:t>Norepinepherine</a:t>
            </a:r>
            <a:r>
              <a:rPr lang="en-US" dirty="0" smtClean="0"/>
              <a:t> (</a:t>
            </a:r>
            <a:r>
              <a:rPr lang="en-US" dirty="0" err="1" smtClean="0"/>
              <a:t>Levophed</a:t>
            </a:r>
            <a:r>
              <a:rPr lang="en-US" dirty="0" smtClean="0"/>
              <a:t>) changed to 2-12 mcg/min</a:t>
            </a:r>
          </a:p>
          <a:p>
            <a:r>
              <a:rPr lang="en-US" dirty="0" smtClean="0"/>
              <a:t>Shock (Non-Traumatic)</a:t>
            </a:r>
          </a:p>
          <a:p>
            <a:pPr lvl="1"/>
            <a:r>
              <a:rPr lang="en-US" dirty="0" smtClean="0"/>
              <a:t>Dosing for </a:t>
            </a:r>
            <a:r>
              <a:rPr lang="en-US" dirty="0" err="1" smtClean="0"/>
              <a:t>Norepinepherine</a:t>
            </a:r>
            <a:r>
              <a:rPr lang="en-US" dirty="0" smtClean="0"/>
              <a:t> (</a:t>
            </a:r>
            <a:r>
              <a:rPr lang="en-US" dirty="0" err="1" smtClean="0"/>
              <a:t>Levophed</a:t>
            </a:r>
            <a:r>
              <a:rPr lang="en-US" dirty="0" smtClean="0"/>
              <a:t>) changed to 2-12 mcg/min</a:t>
            </a:r>
          </a:p>
          <a:p>
            <a:r>
              <a:rPr lang="en-US" dirty="0" smtClean="0"/>
              <a:t>Spinal Motion </a:t>
            </a:r>
            <a:r>
              <a:rPr lang="en-US" dirty="0" err="1" smtClean="0"/>
              <a:t>Restruction</a:t>
            </a:r>
            <a:endParaRPr lang="en-US" dirty="0" smtClean="0"/>
          </a:p>
          <a:p>
            <a:pPr lvl="1"/>
            <a:r>
              <a:rPr lang="en-US" dirty="0" smtClean="0"/>
              <a:t>Abnormal neurological exam (PMS) decision point moved up to the 2</a:t>
            </a:r>
            <a:r>
              <a:rPr lang="en-US" baseline="30000" dirty="0" smtClean="0"/>
              <a:t>nd</a:t>
            </a:r>
            <a:r>
              <a:rPr lang="en-US" dirty="0" smtClean="0"/>
              <a:t> decision point</a:t>
            </a:r>
          </a:p>
        </p:txBody>
      </p:sp>
    </p:spTree>
    <p:extLst>
      <p:ext uri="{BB962C8B-B14F-4D97-AF65-F5344CB8AC3E}">
        <p14:creationId xmlns:p14="http://schemas.microsoft.com/office/powerpoint/2010/main" val="6504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Specific Protocols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Stable Tachycardia</a:t>
            </a:r>
          </a:p>
          <a:p>
            <a:pPr lvl="1"/>
            <a:r>
              <a:rPr lang="en-US" dirty="0" smtClean="0"/>
              <a:t>Magnesium Sulfate added for pediatric patients</a:t>
            </a:r>
          </a:p>
          <a:p>
            <a:r>
              <a:rPr lang="en-US" dirty="0" smtClean="0"/>
              <a:t>Traumatic Injury</a:t>
            </a:r>
          </a:p>
          <a:p>
            <a:pPr lvl="1"/>
            <a:r>
              <a:rPr lang="en-US" dirty="0" smtClean="0"/>
              <a:t>If SBP less than 90 mmHg with signs of </a:t>
            </a:r>
            <a:r>
              <a:rPr lang="en-US" dirty="0" err="1" smtClean="0"/>
              <a:t>hypoperfusion</a:t>
            </a:r>
            <a:r>
              <a:rPr lang="en-US" dirty="0" smtClean="0"/>
              <a:t>, 250 ml NS bolus IV/IO added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29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72</TotalTime>
  <Words>725</Words>
  <Application>Microsoft Office PowerPoint</Application>
  <PresentationFormat>Widescreen</PresentationFormat>
  <Paragraphs>118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Ion Boardroom</vt:lpstr>
      <vt:lpstr>Accomack County Dept. of Public Safety  TEMS 13th EDITION EMS PROTOCOLS  PROVIDER ROLLOUT</vt:lpstr>
      <vt:lpstr>AGENDA</vt:lpstr>
      <vt:lpstr>Changes to Specific Protocols</vt:lpstr>
      <vt:lpstr>Changes to Specific Protocols</vt:lpstr>
      <vt:lpstr>Changes to Specific Protocols</vt:lpstr>
      <vt:lpstr>Changes to Specific Protocols</vt:lpstr>
      <vt:lpstr>Changes to Specific Protocols</vt:lpstr>
      <vt:lpstr>Changes to Specific Protocols</vt:lpstr>
      <vt:lpstr>Changes to Specific Protocols</vt:lpstr>
      <vt:lpstr>Protocols Removed</vt:lpstr>
      <vt:lpstr>Reference Pages Added</vt:lpstr>
      <vt:lpstr>IV/DRUG BOX CHANGES</vt:lpstr>
      <vt:lpstr>IV/DRUG BOX CHANGES</vt:lpstr>
      <vt:lpstr>IMPLEMENTATION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Accomack County Dept. of Public Safety  TEMS 13th EDITION EMS PROTOCOLS  PROVIDER ROLLOUT</dc:title>
  <dc:creator>Kevin Holloway</dc:creator>
  <cp:lastModifiedBy>Kevin Holloway</cp:lastModifiedBy>
  <cp:revision>7</cp:revision>
  <dcterms:created xsi:type="dcterms:W3CDTF">2020-04-01T18:11:17Z</dcterms:created>
  <dcterms:modified xsi:type="dcterms:W3CDTF">2020-04-01T19:23:27Z</dcterms:modified>
</cp:coreProperties>
</file>